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00000000000000000" pitchFamily="2" charset="0"/>
      <p:bold r:id="rId29"/>
      <p:italic r:id="rId30"/>
      <p:boldItalic r:id="rId31"/>
    </p:embeddedFont>
    <p:embeddedFont>
      <p:font typeface="Roboto Light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98C133-96A4-4D4C-B8F1-BC63B10ED8FB}">
  <a:tblStyle styleId="{D998C133-96A4-4D4C-B8F1-BC63B10ED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87840"/>
  </p:normalViewPr>
  <p:slideViewPr>
    <p:cSldViewPr snapToGrid="0">
      <p:cViewPr varScale="1">
        <p:scale>
          <a:sx n="125" d="100"/>
          <a:sy n="125" d="100"/>
        </p:scale>
        <p:origin x="1464" y="168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COMMAND: hydra -l 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ashton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-P 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rockyou.txt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-s 80 -f -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vV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192.168.1.105 http-get http://192.168.1.105/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company_folders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sz="1100" dirty="0" err="1">
                <a:latin typeface="Roboto" panose="02000000000000000000" pitchFamily="2" charset="0"/>
                <a:ea typeface="Roboto" panose="02000000000000000000" pitchFamily="2" charset="0"/>
              </a:rPr>
              <a:t>secret_folder</a:t>
            </a:r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interaction occurred on June 11</a:t>
            </a:r>
            <a:r>
              <a:rPr lang="en-US" sz="1100" b="0" i="0" u="none" strike="noStrike" cap="none" baseline="30000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100" b="0" i="0" u="none" strike="noStrike" cap="none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at 11:00pm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were 82,232 packets sent made to this directory from the 192.168.1.90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cs typeface="Arial"/>
                <a:sym typeface="Arial"/>
              </a:rPr>
              <a:t>There was a sudden spike in the network traffic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- 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were 82,232 requests made to this directory from the 192.168.1.90 </a:t>
            </a:r>
            <a:r>
              <a:rPr lang="en-US" sz="1100" b="0" i="0" u="none" strike="noStrike" cap="none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on June 11</a:t>
            </a:r>
            <a:r>
              <a:rPr lang="en-US" sz="1100" b="0" i="0" u="none" strike="noStrike" cap="none" baseline="30000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1100" b="0" i="0" u="none" strike="noStrike" cap="none" dirty="0">
                <a:solidFill>
                  <a:srgbClr val="FFFF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at 11:00pm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the file requested was 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company_folders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secret_folder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connect_to_corp_server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The file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connect_to_corp_server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contains a hashed password and instructions on how to connect to company server.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were 66 requests</a:t>
            </a:r>
            <a:r>
              <a:rPr lang="en-US" dirty="0">
                <a:effectLst/>
              </a:rPr>
              <a:t> </a:t>
            </a:r>
            <a:endParaRPr lang="en-US" b="1" dirty="0">
              <a:effectLst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attacker was able to discover the correct password on the first attempt.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were 123 requests made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Char char="-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were 66 requests for file 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webdav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passwd.dav</a:t>
            </a:r>
            <a:r>
              <a:rPr lang="en-US" dirty="0">
                <a:effectLst/>
              </a:rPr>
              <a:t> 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Brute Force Vulnerability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used the Hydra command to exploit this vulnerability. 	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We were able to access Ashton’s password using the wordlist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rockyou.txt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file.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lang="en-US" sz="1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/>
            <a:endParaRPr sz="1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D159E2B-C240-634B-B804-8D6F04C55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175" y="1457323"/>
            <a:ext cx="2428500" cy="202542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CFFF23-0009-9448-80FC-7D51E243C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175" y="3506749"/>
            <a:ext cx="2428500" cy="17893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port scan occur? 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packets were sent, and from which IP?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indicates that this was a port scan?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9D0E36-F008-EC46-8B85-033928AC7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1469570"/>
            <a:ext cx="8773886" cy="34616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What time did the request occur? How many requests were made?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Which files were requested? What did they contain?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D7D8653-BC38-8645-B94D-A0EAEFBF5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91" y="1420105"/>
            <a:ext cx="7712766" cy="334073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were made in the attack?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How many requests had been made before the attacker </a:t>
            </a:r>
            <a:br>
              <a:rPr lang="en" sz="1200" dirty="0"/>
            </a:br>
            <a:r>
              <a:rPr lang="en" sz="1200" dirty="0"/>
              <a:t>discovered the password?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97C4A44-0A59-BD43-91F6-A8E161B3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57" y="1515762"/>
            <a:ext cx="8427307" cy="36277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endParaRPr sz="1200"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E23C703-1D1A-1940-9331-1478836EF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536" y="1382531"/>
            <a:ext cx="8582842" cy="36307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70C0"/>
                </a:solidFill>
              </a:rPr>
              <a:t>- Alert to go off upon number port scans requests per seconds.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Alarm should activate if there 10</a:t>
            </a:r>
            <a:r>
              <a:rPr lang="en" sz="1400" dirty="0">
                <a:solidFill>
                  <a:srgbClr val="0070C0"/>
                </a:solidFill>
              </a:rPr>
              <a:t> port scans request/seconds for more than five seconds from any given IP address</a:t>
            </a:r>
            <a:endParaRPr sz="1400" dirty="0">
              <a:solidFill>
                <a:srgbClr val="0070C0"/>
              </a:solidFill>
            </a:endParaRPr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Close unused ports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Have an IP whitelist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171450" lvl="0" indent="-1714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Regularly run a port scan to detect /alert any open ports. </a:t>
            </a:r>
          </a:p>
          <a:p>
            <a:pPr marL="171450" lvl="0" indent="-171450">
              <a:buFontTx/>
              <a:buChar char="-"/>
            </a:pPr>
            <a:r>
              <a:rPr lang="en-US" sz="1400" dirty="0" err="1">
                <a:solidFill>
                  <a:srgbClr val="0070C0"/>
                </a:solidFill>
              </a:rPr>
              <a:t>nmap</a:t>
            </a:r>
            <a:r>
              <a:rPr lang="en-US" sz="1400" dirty="0">
                <a:solidFill>
                  <a:srgbClr val="0070C0"/>
                </a:solidFill>
              </a:rPr>
              <a:t> –</a:t>
            </a:r>
            <a:r>
              <a:rPr lang="en-US" sz="1400" dirty="0" err="1">
                <a:solidFill>
                  <a:srgbClr val="0070C0"/>
                </a:solidFill>
              </a:rPr>
              <a:t>sV</a:t>
            </a:r>
            <a:r>
              <a:rPr lang="en-US" sz="1400" dirty="0">
                <a:solidFill>
                  <a:srgbClr val="0070C0"/>
                </a:solidFill>
              </a:rPr>
              <a:t> </a:t>
            </a:r>
            <a:r>
              <a:rPr lang="en-US" sz="1400" dirty="0" err="1">
                <a:solidFill>
                  <a:srgbClr val="0070C0"/>
                </a:solidFill>
              </a:rPr>
              <a:t>ip</a:t>
            </a:r>
            <a:r>
              <a:rPr lang="en-US" sz="1400" dirty="0">
                <a:solidFill>
                  <a:srgbClr val="0070C0"/>
                </a:solidFill>
              </a:rPr>
              <a:t> address/net range</a:t>
            </a:r>
            <a:endParaRPr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Mitigation: Finding the Request for the Hidden Directory</a:t>
            </a:r>
            <a:endParaRPr dirty="0"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I would create an alert that would go off every time someone tried to access the </a:t>
            </a:r>
            <a:r>
              <a:rPr lang="en-US" sz="1400" dirty="0" err="1">
                <a:solidFill>
                  <a:srgbClr val="0070C0"/>
                </a:solidFill>
              </a:rPr>
              <a:t>secret_folder</a:t>
            </a:r>
            <a:r>
              <a:rPr lang="en-US" sz="1400" dirty="0">
                <a:solidFill>
                  <a:srgbClr val="0070C0"/>
                </a:solidFill>
              </a:rPr>
              <a:t> directory from a non-whitelisted IP.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 </a:t>
            </a:r>
            <a:r>
              <a:rPr lang="en-US" sz="1400" dirty="0">
                <a:solidFill>
                  <a:srgbClr val="0070C0"/>
                </a:solidFill>
              </a:rPr>
              <a:t>Unauthorized IP trying to access should trigger the alarm</a:t>
            </a:r>
            <a:endParaRPr sz="1400" dirty="0">
              <a:solidFill>
                <a:srgbClr val="0070C0"/>
              </a:solidFill>
            </a:endParaRPr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70C0"/>
              </a:solidFill>
            </a:endParaRP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I would remove the directory from being hosted online. </a:t>
            </a: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Encrypt the data if it must stay online</a:t>
            </a: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Locally restrict data from user access (principle of least privilege)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NA</a:t>
            </a:r>
            <a:endParaRPr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I would set an alert for any login attempts after 5 times.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lvl="0"/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Alarm should activate if there 100</a:t>
            </a:r>
            <a:r>
              <a:rPr lang="en" sz="1400" dirty="0">
                <a:solidFill>
                  <a:srgbClr val="0070C0"/>
                </a:solidFill>
              </a:rPr>
              <a:t> login attempts/seconds for more than five seconds from any IP address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I would limit the number of login attempts. I would also limit the number of 401 responses and lock out the user from attempting another login. </a:t>
            </a: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Ban malicious looking IP addresses 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NA</a:t>
            </a:r>
            <a:endParaRPr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I would set an alert for whenever anyone from an external IP tries to access the /</a:t>
            </a:r>
            <a:r>
              <a:rPr lang="en-US" sz="1400" dirty="0" err="1">
                <a:solidFill>
                  <a:srgbClr val="0070C0"/>
                </a:solidFill>
              </a:rPr>
              <a:t>webdav</a:t>
            </a:r>
            <a:r>
              <a:rPr lang="en-US" sz="1400" dirty="0">
                <a:solidFill>
                  <a:srgbClr val="0070C0"/>
                </a:solidFill>
              </a:rPr>
              <a:t>/ directory. 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The alarm should trigger anytime an external IP tries to access unless on our IP whitelist </a:t>
            </a:r>
            <a:endParaRPr sz="1400" dirty="0">
              <a:solidFill>
                <a:srgbClr val="0070C0"/>
              </a:solidFill>
            </a:endParaRPr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Administrators must install </a:t>
            </a:r>
            <a:r>
              <a:rPr lang="en-US" sz="1400" dirty="0" err="1">
                <a:solidFill>
                  <a:srgbClr val="0070C0"/>
                </a:solidFill>
              </a:rPr>
              <a:t>filebeat</a:t>
            </a:r>
            <a:r>
              <a:rPr lang="en-US" sz="1400" dirty="0">
                <a:solidFill>
                  <a:srgbClr val="0070C0"/>
                </a:solidFill>
              </a:rPr>
              <a:t> and configure it for monitoring the /</a:t>
            </a:r>
            <a:r>
              <a:rPr lang="en-US" sz="1400" dirty="0" err="1">
                <a:solidFill>
                  <a:srgbClr val="0070C0"/>
                </a:solidFill>
              </a:rPr>
              <a:t>webdav</a:t>
            </a:r>
            <a:r>
              <a:rPr lang="en-US" sz="1400" dirty="0">
                <a:solidFill>
                  <a:srgbClr val="0070C0"/>
                </a:solidFill>
              </a:rPr>
              <a:t>/ directory.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NA</a:t>
            </a:r>
            <a:endParaRPr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lvl="0"/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Uploading of a disallowed type of file such as .php file. 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What threshold would you set to activate this alarm?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-  </a:t>
            </a:r>
            <a:r>
              <a:rPr lang="en-US" sz="1400" dirty="0">
                <a:solidFill>
                  <a:srgbClr val="0070C0"/>
                </a:solidFill>
              </a:rPr>
              <a:t>Alarm should trigger upon the uploading of a forbidden file. </a:t>
            </a:r>
            <a:endParaRPr sz="1400" dirty="0">
              <a:solidFill>
                <a:srgbClr val="0070C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I would restrict right permission on the host machine. </a:t>
            </a: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Isolate uploads to a particular storage partition of the computer. </a:t>
            </a:r>
          </a:p>
          <a:p>
            <a:pPr marL="285750" lvl="0" indent="-285750">
              <a:buFontTx/>
              <a:buChar char="-"/>
            </a:pPr>
            <a:r>
              <a:rPr lang="en-US" sz="1400" dirty="0">
                <a:solidFill>
                  <a:srgbClr val="0070C0"/>
                </a:solidFill>
              </a:rPr>
              <a:t>Have </a:t>
            </a:r>
            <a:r>
              <a:rPr lang="en-US" sz="1400" dirty="0" err="1">
                <a:solidFill>
                  <a:srgbClr val="0070C0"/>
                </a:solidFill>
              </a:rPr>
              <a:t>filebeat</a:t>
            </a:r>
            <a:r>
              <a:rPr lang="en-US" sz="1400" dirty="0">
                <a:solidFill>
                  <a:srgbClr val="0070C0"/>
                </a:solidFill>
              </a:rPr>
              <a:t> enabled and configured</a:t>
            </a: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Describe the solution. If possible, provide the required command line.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</a:t>
            </a:r>
            <a:r>
              <a:rPr lang="en-US" sz="1400" dirty="0">
                <a:solidFill>
                  <a:srgbClr val="0070C0"/>
                </a:solidFill>
              </a:rPr>
              <a:t>NA</a:t>
            </a:r>
            <a:endParaRPr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wrap="square" lIns="457200" tIns="0" rIns="457200" bIns="9144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192.168.1.90/24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225.255.255.0</a:t>
            </a:r>
            <a:endParaRPr dirty="0"/>
          </a:p>
          <a:p>
            <a:pPr lvl="0">
              <a:buClr>
                <a:schemeClr val="dk1"/>
              </a:buClr>
              <a:buSzPts val="1100"/>
            </a:pPr>
            <a:r>
              <a:rPr lang="en" dirty="0"/>
              <a:t>Gateway: </a:t>
            </a:r>
            <a:r>
              <a:rPr lang="en-US" dirty="0"/>
              <a:t>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Host Machine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6" name="Picture 5" descr="A picture containing text, television, screen, monitor&#10;&#10;Description automatically generated">
            <a:extLst>
              <a:ext uri="{FF2B5EF4-FFF2-40B4-BE49-F238E27FC236}">
                <a16:creationId xmlns:a16="http://schemas.microsoft.com/office/drawing/2014/main" id="{5E83086B-DB16-6F45-831E-EAF26EA1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75" y="826331"/>
            <a:ext cx="6699600" cy="40658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867542144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{D998C133-96A4-4D4C-B8F1-BC63B10ED8FB}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Collects data (the logs) to process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Azure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509086064"/>
              </p:ext>
            </p:extLst>
          </p:nvPr>
        </p:nvGraphicFramePr>
        <p:xfrm>
          <a:off x="467150" y="1201900"/>
          <a:ext cx="8362500" cy="3725055"/>
        </p:xfrm>
        <a:graphic>
          <a:graphicData uri="http://schemas.openxmlformats.org/drawingml/2006/table">
            <a:tbl>
              <a:tblPr>
                <a:noFill/>
                <a:tableStyleId>{D998C133-96A4-4D4C-B8F1-BC63B10ED8FB}</a:tableStyleId>
              </a:tblPr>
              <a:tblGrid>
                <a:gridCol w="27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en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port 80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to access for anyone to who tries to enter.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 open port allows anyone to 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exc</a:t>
                      </a:r>
                      <a:r>
                        <a:rPr lang="en-US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nge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information and access 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</a:t>
                      </a:r>
                      <a:r>
                        <a:rPr lang="en-US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i</a:t>
                      </a:r>
                      <a:r>
                        <a:rPr lang="en" sz="1200" i="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ve</a:t>
                      </a:r>
                      <a:r>
                        <a:rPr lang="en" sz="12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data/files </a:t>
                      </a:r>
                      <a:endParaRPr sz="12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Local File Inclusion Vulnerability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Attempting to login with multiple username and password combinations to get a correct combo.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 can use tools like </a:t>
                      </a:r>
                      <a:r>
                        <a:rPr lang="en-US" sz="12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rockyou.txt</a:t>
                      </a: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files and John the ripper to crack the correct password.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63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Hashing transforms a password into another string that, but if not salted can be cracked using online tools.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Ryan’s password was hashed but not salted so it was easy to attack. 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Open port 80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 used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tool.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Nmap 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192.168.1.90/24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allowed us to see that port 80 was open with the IP address 192.168.1.105 so that we could exchange communication.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75466D-69E5-3345-91A5-97299753E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11" y="1480575"/>
            <a:ext cx="2249227" cy="2931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Local File Inclusion Vulnerability </a:t>
            </a:r>
            <a:br>
              <a:rPr lang="en-US" dirty="0">
                <a:latin typeface="Roboto"/>
                <a:ea typeface="Roboto"/>
                <a:cs typeface="Roboto"/>
                <a:sym typeface="Roboto"/>
              </a:rPr>
            </a:b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How did you exploit the vulnerability? We used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to send a payload.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What did the exploit achieve?  Sending the payload allowed us access to the shell of the target machine.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98B9E6E-C43A-1043-B2FF-53F08B5D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7" y="1538205"/>
            <a:ext cx="2371500" cy="28468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1448</Words>
  <Application>Microsoft Macintosh PowerPoint</Application>
  <PresentationFormat>On-screen Show (16:9)</PresentationFormat>
  <Paragraphs>230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 Light</vt:lpstr>
      <vt:lpstr>Roboto Black</vt:lpstr>
      <vt:lpstr>Roboto Medium</vt:lpstr>
      <vt:lpstr>Roboto Thin</vt:lpstr>
      <vt:lpstr>Roboto</vt:lpstr>
      <vt:lpstr>Arial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port 80 </vt:lpstr>
      <vt:lpstr>Exploitation: Local File Inclusion Vulnerability  </vt:lpstr>
      <vt:lpstr>Exploitation: Brute Force Vulnerability 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Zainab Mohsini</cp:lastModifiedBy>
  <cp:revision>66</cp:revision>
  <dcterms:modified xsi:type="dcterms:W3CDTF">2021-06-23T01:39:32Z</dcterms:modified>
</cp:coreProperties>
</file>